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R SWAAPNIKA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DR SWAAPNIKA</a:t>
            </a:r>
          </a:p>
        </p:txBody>
      </p:sp>
      <p:sp>
        <p:nvSpPr>
          <p:cNvPr id="152" name="ADRENAL GLAND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ADRENAL GLANDS</a:t>
            </a:r>
          </a:p>
        </p:txBody>
      </p:sp>
      <p:sp>
        <p:nvSpPr>
          <p:cNvPr id="153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3 Concentric lay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 Concentric layers</a:t>
            </a:r>
          </a:p>
        </p:txBody>
      </p:sp>
      <p:sp>
        <p:nvSpPr>
          <p:cNvPr id="188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•Zona Fasciculat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•</a:t>
            </a:r>
            <a:r>
              <a:t>Zona Fasciculata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Occupy 65% of the cortex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Intermediate zone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Polyhedral, often binucleated cells with lipid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1463039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droplets in their cytoplasm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Cells are also called spongyocytes due to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1463039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vacuolization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Arranged in one or two – cell thick straight cords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RED – Cells of zona  fasciculata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74980" marR="469265" indent="-46355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C00000"/>
                </a:solidFill>
              </a:rPr>
              <a:t>RED </a:t>
            </a:r>
            <a:r>
              <a:t>– Cells of zona  fasciculata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4980" marR="798194" indent="-46355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001F5F"/>
                </a:solidFill>
              </a:rPr>
              <a:t>BLUE </a:t>
            </a:r>
            <a:r>
              <a:t>– sinusoidal  capillaries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93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6067" t="0" r="6067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9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623065">
            <a:off x="11685051" y="5738416"/>
            <a:ext cx="2467755" cy="405592"/>
          </a:xfrm>
          <a:prstGeom prst="rect">
            <a:avLst/>
          </a:prstGeom>
        </p:spPr>
      </p:pic>
      <p:pic>
        <p:nvPicPr>
          <p:cNvPr id="19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19629571" y="6135995"/>
            <a:ext cx="2022011" cy="4055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3 Concentric Lay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 Concentric Layers</a:t>
            </a:r>
          </a:p>
        </p:txBody>
      </p:sp>
      <p:sp>
        <p:nvSpPr>
          <p:cNvPr id="201" name="•Zona Reticular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•</a:t>
            </a:r>
            <a:r>
              <a:t>Zona Reticularis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occupy 7% of the cortex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Innermost layer – lies between zona fasciculata  and medulla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Smaller cells disposed in irregular cords forming  an anastomosing network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Presence of lipofuscin pigment granules – large  and numerous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Irregularly shaped cells with pyknotic nuclei –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16865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suggesting cell death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Arranged in cords or clumps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RED – Cells of zona  reticulari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74980" marR="469265" indent="-46355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C00000"/>
                </a:solidFill>
              </a:rPr>
              <a:t>RED </a:t>
            </a:r>
            <a:r>
              <a:t>– Cells of zona  reticularis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474980" marR="652144" indent="-46355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001F5F"/>
                </a:solidFill>
              </a:rPr>
              <a:t>BLUE </a:t>
            </a:r>
            <a:r>
              <a:t>– Pigmented  cells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05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5941" t="0" r="5941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496252" y="754626"/>
            <a:ext cx="8585193" cy="114549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Hormo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Hormones</a:t>
            </a:r>
          </a:p>
        </p:txBody>
      </p:sp>
      <p:sp>
        <p:nvSpPr>
          <p:cNvPr id="211" name="•Mineralocorticoi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Mineralocorticoids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Glucocorticoids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Androgens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Mineralocortico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Mineralocorticoids</a:t>
            </a:r>
          </a:p>
        </p:txBody>
      </p:sp>
      <p:sp>
        <p:nvSpPr>
          <p:cNvPr id="214" name="•Secreted from adrenal cortex – zona  glomerulos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Secreted from adrenal cortex – </a:t>
            </a:r>
            <a:r>
              <a:rPr b="1"/>
              <a:t>zona  glomerulosa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Steroid hormones – </a:t>
            </a:r>
            <a:r>
              <a:rPr b="1"/>
              <a:t>aldosterone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Important for electrolyte homeostasis and  water balance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Act mainly on the distal kidney tubules,  salivary glands, and sweat glands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Stimulates </a:t>
            </a:r>
            <a:r>
              <a:t>reabsorption of sodium and  increase potassium excretion into urine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RAAS.png" descr="RAAS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76" t="0" r="476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lucocortico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Glucocorticoids</a:t>
            </a:r>
          </a:p>
        </p:txBody>
      </p:sp>
      <p:sp>
        <p:nvSpPr>
          <p:cNvPr id="219" name="•Secreted from adrenal cortex – zona  fasciculat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Secreted from adrenal cortex – </a:t>
            </a:r>
            <a:r>
              <a:rPr b="1"/>
              <a:t>zona  fasciculata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Include the principal hormone - </a:t>
            </a:r>
            <a:r>
              <a:rPr b="1"/>
              <a:t>cortisol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Affect the metabolism of carbohydrates,  proteins, and lipids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Stimulation of gluneogenesis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Mobilization of amino acids from extrahepatic  tissues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Inhibition of glucose uptake in muscle and  adipose tissues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Stimulation of fat breakdown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lucocorticoids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Glucocorticoids</a:t>
            </a:r>
          </a:p>
        </p:txBody>
      </p:sp>
      <p:sp>
        <p:nvSpPr>
          <p:cNvPr id="222" name="•Suppress immune respon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Suppress immune response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Destroying circulating lymphocytes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Inhibiting mitotic activity</a:t>
            </a: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Controlling secretion of cytokines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Promotes maturation of lung and  production of surfactant in fetal  development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drenal Glan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Adrenal Glands</a:t>
            </a:r>
          </a:p>
        </p:txBody>
      </p:sp>
      <p:sp>
        <p:nvSpPr>
          <p:cNvPr id="156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•Paired orga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06908">
              <a:lnSpc>
                <a:spcPct val="200000"/>
              </a:lnSpc>
              <a:spcBef>
                <a:spcPts val="0"/>
              </a:spcBef>
              <a:buSzTx/>
              <a:buNone/>
              <a:defRPr sz="3797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Paired organs</a:t>
            </a:r>
            <a:endParaRPr sz="1068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06908">
              <a:lnSpc>
                <a:spcPct val="200000"/>
              </a:lnSpc>
              <a:spcBef>
                <a:spcPts val="0"/>
              </a:spcBef>
              <a:buSzTx/>
              <a:buNone/>
              <a:defRPr sz="3797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Flattened structure with half – moon shape</a:t>
            </a:r>
            <a:endParaRPr sz="1068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06908">
              <a:lnSpc>
                <a:spcPct val="200000"/>
              </a:lnSpc>
              <a:spcBef>
                <a:spcPts val="0"/>
              </a:spcBef>
              <a:buSzTx/>
              <a:buNone/>
              <a:defRPr b="1" sz="3797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Surrounded by </a:t>
            </a:r>
            <a:r>
              <a:t>dense irregular connective  tissue – reticular fibers for support</a:t>
            </a:r>
            <a:endParaRPr b="0" sz="1068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06908">
              <a:lnSpc>
                <a:spcPct val="200000"/>
              </a:lnSpc>
              <a:spcBef>
                <a:spcPts val="0"/>
              </a:spcBef>
              <a:buSzTx/>
              <a:buNone/>
              <a:defRPr b="1" sz="3797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Embedded in </a:t>
            </a:r>
            <a:r>
              <a:t>adipose tissue</a:t>
            </a:r>
            <a:endParaRPr b="0" sz="1068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06908">
              <a:lnSpc>
                <a:spcPct val="200000"/>
              </a:lnSpc>
              <a:spcBef>
                <a:spcPts val="0"/>
              </a:spcBef>
              <a:buSzTx/>
              <a:buNone/>
              <a:defRPr sz="3797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2 concentric layers:</a:t>
            </a:r>
            <a:endParaRPr sz="1068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06908">
              <a:lnSpc>
                <a:spcPct val="200000"/>
              </a:lnSpc>
              <a:spcBef>
                <a:spcPts val="0"/>
              </a:spcBef>
              <a:buSzTx/>
              <a:buNone/>
              <a:defRPr sz="3322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–</a:t>
            </a:r>
            <a:r>
              <a:t>Adrenal cortex</a:t>
            </a:r>
            <a:endParaRPr sz="1068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06908">
              <a:lnSpc>
                <a:spcPct val="200000"/>
              </a:lnSpc>
              <a:spcBef>
                <a:spcPts val="0"/>
              </a:spcBef>
              <a:buSzTx/>
              <a:buNone/>
              <a:defRPr sz="3322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–</a:t>
            </a:r>
            <a:r>
              <a:t>Adrenal medulla</a:t>
            </a:r>
            <a:endParaRPr sz="1068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84795E533A80-2.jpeg" descr="IMG_84795E533A80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0907" y="835597"/>
            <a:ext cx="8636632" cy="12091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Androg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Androgen </a:t>
            </a:r>
          </a:p>
        </p:txBody>
      </p:sp>
      <p:sp>
        <p:nvSpPr>
          <p:cNvPr id="227" name="•Secreted from the adrenal cortex - zona  reticular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34340">
              <a:lnSpc>
                <a:spcPct val="200000"/>
              </a:lnSpc>
              <a:spcBef>
                <a:spcPts val="0"/>
              </a:spcBef>
              <a:buSzTx/>
              <a:buNone/>
              <a:defRPr sz="4053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Secreted from the adrenal cortex - </a:t>
            </a:r>
            <a:r>
              <a:rPr b="1"/>
              <a:t>zona  reticularis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34340">
              <a:lnSpc>
                <a:spcPct val="200000"/>
              </a:lnSpc>
              <a:spcBef>
                <a:spcPts val="0"/>
              </a:spcBef>
              <a:buSzTx/>
              <a:buNone/>
              <a:defRPr sz="4053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Males: male sexual characteristics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34340">
              <a:lnSpc>
                <a:spcPct val="200000"/>
              </a:lnSpc>
              <a:spcBef>
                <a:spcPts val="0"/>
              </a:spcBef>
              <a:buSzTx/>
              <a:buNone/>
              <a:defRPr sz="4053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Females: female sex drive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34340">
              <a:lnSpc>
                <a:spcPct val="200000"/>
              </a:lnSpc>
              <a:spcBef>
                <a:spcPts val="0"/>
              </a:spcBef>
              <a:buSzTx/>
              <a:buNone/>
              <a:defRPr b="1" sz="4053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•</a:t>
            </a:r>
            <a:r>
              <a:t>Dehydroepiandosterone</a:t>
            </a:r>
            <a:endParaRPr b="0"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34340">
              <a:lnSpc>
                <a:spcPct val="200000"/>
              </a:lnSpc>
              <a:spcBef>
                <a:spcPts val="0"/>
              </a:spcBef>
              <a:buSzTx/>
              <a:buNone/>
              <a:defRPr sz="3546">
                <a:latin typeface="Arial"/>
                <a:ea typeface="Arial"/>
                <a:cs typeface="Arial"/>
                <a:sym typeface="Arial"/>
              </a:defRPr>
            </a:pPr>
            <a:r>
              <a:rPr sz="340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Weak androgen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34340">
              <a:lnSpc>
                <a:spcPct val="200000"/>
              </a:lnSpc>
              <a:spcBef>
                <a:spcPts val="0"/>
              </a:spcBef>
              <a:buSzTx/>
              <a:buNone/>
              <a:defRPr sz="3546">
                <a:latin typeface="Arial"/>
                <a:ea typeface="Arial"/>
                <a:cs typeface="Arial"/>
                <a:sym typeface="Arial"/>
              </a:defRPr>
            </a:pPr>
            <a:r>
              <a:rPr sz="340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Circulates the blood as a sulfate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34340">
              <a:lnSpc>
                <a:spcPct val="200000"/>
              </a:lnSpc>
              <a:spcBef>
                <a:spcPts val="0"/>
              </a:spcBef>
              <a:buSzTx/>
              <a:buNone/>
              <a:defRPr sz="3546">
                <a:latin typeface="Arial"/>
                <a:ea typeface="Arial"/>
                <a:cs typeface="Arial"/>
                <a:sym typeface="Arial"/>
              </a:defRPr>
            </a:pPr>
            <a:r>
              <a:rPr sz="340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Exerts it actions after being converted to  testosterone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Medull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Medulla</a:t>
            </a:r>
          </a:p>
        </p:txBody>
      </p:sp>
      <p:sp>
        <p:nvSpPr>
          <p:cNvPr id="230" name="•Lies in the center of the adrenal glan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48055">
              <a:lnSpc>
                <a:spcPct val="200000"/>
              </a:lnSpc>
              <a:spcBef>
                <a:spcPts val="0"/>
              </a:spcBef>
              <a:buSzTx/>
              <a:buNone/>
              <a:defRPr sz="418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Lies in the center of the adrenal gland</a:t>
            </a:r>
            <a:endParaRPr sz="1176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48055">
              <a:lnSpc>
                <a:spcPct val="200000"/>
              </a:lnSpc>
              <a:spcBef>
                <a:spcPts val="0"/>
              </a:spcBef>
              <a:buSzTx/>
              <a:buNone/>
              <a:defRPr sz="418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Composed of polyhedral cells</a:t>
            </a:r>
            <a:endParaRPr sz="1176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48055">
              <a:lnSpc>
                <a:spcPct val="200000"/>
              </a:lnSpc>
              <a:spcBef>
                <a:spcPts val="0"/>
              </a:spcBef>
              <a:buSzTx/>
              <a:buNone/>
              <a:defRPr sz="418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Arranged in cords or clumps, supported by  reticular fiber network</a:t>
            </a:r>
            <a:endParaRPr sz="1176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48055">
              <a:lnSpc>
                <a:spcPct val="200000"/>
              </a:lnSpc>
              <a:spcBef>
                <a:spcPts val="0"/>
              </a:spcBef>
              <a:buSzTx/>
              <a:buNone/>
              <a:defRPr b="1" sz="418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Composed of </a:t>
            </a:r>
            <a:r>
              <a:t>chromaffin cells</a:t>
            </a:r>
            <a:endParaRPr b="0" sz="1176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48055">
              <a:lnSpc>
                <a:spcPct val="200000"/>
              </a:lnSpc>
              <a:spcBef>
                <a:spcPts val="0"/>
              </a:spcBef>
              <a:buSzTx/>
              <a:buNone/>
              <a:defRPr b="1" sz="418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Secretes </a:t>
            </a:r>
            <a:r>
              <a:t>catecholamines</a:t>
            </a:r>
            <a:endParaRPr b="0" sz="1176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48055">
              <a:lnSpc>
                <a:spcPct val="200000"/>
              </a:lnSpc>
              <a:spcBef>
                <a:spcPts val="0"/>
              </a:spcBef>
              <a:buSzTx/>
              <a:buNone/>
              <a:defRPr sz="4181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Contains sympathetic ganglion cells</a:t>
            </a:r>
            <a:endParaRPr sz="1176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hromaffin cel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Chromaffin cells</a:t>
            </a:r>
          </a:p>
        </p:txBody>
      </p:sp>
      <p:sp>
        <p:nvSpPr>
          <p:cNvPr id="233" name="•A neuroendocrine ce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A neuroendocrine cell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Release neurotransmitter into systemic  circulation for systemic effects on multiple  organs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Contains </a:t>
            </a:r>
            <a:r>
              <a:rPr b="1"/>
              <a:t>N </a:t>
            </a:r>
            <a:r>
              <a:t>and </a:t>
            </a:r>
            <a:r>
              <a:rPr b="1"/>
              <a:t>E </a:t>
            </a:r>
            <a:r>
              <a:t>cells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3733">
                <a:latin typeface="Arial"/>
                <a:ea typeface="Arial"/>
                <a:cs typeface="Arial"/>
                <a:sym typeface="Arial"/>
              </a:defRPr>
            </a:pPr>
            <a:r>
              <a:rPr b="0"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rPr b="0"/>
              <a:t>Secretes </a:t>
            </a:r>
            <a:r>
              <a:t>Norepinephrine </a:t>
            </a:r>
            <a:r>
              <a:rPr b="0"/>
              <a:t>and </a:t>
            </a:r>
            <a:r>
              <a:t>Epinephrine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1011555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t>respectively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E Cel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 Cells</a:t>
            </a:r>
          </a:p>
        </p:txBody>
      </p:sp>
      <p:sp>
        <p:nvSpPr>
          <p:cNvPr id="236" name="•Characterized by containing small  granu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Characterized by containing small  granules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Store </a:t>
            </a:r>
            <a:r>
              <a:t>epinephrine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NE Cel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 Cells</a:t>
            </a:r>
          </a:p>
        </p:txBody>
      </p:sp>
      <p:sp>
        <p:nvSpPr>
          <p:cNvPr id="239" name="•Characterized by larger granu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Characterized by larger granules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Contains </a:t>
            </a:r>
            <a:r>
              <a:rPr b="1"/>
              <a:t>dense cores </a:t>
            </a:r>
            <a:r>
              <a:t>giving an appearance  of eccentric “bulls - eyes”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More intense chromaffin reaction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Store </a:t>
            </a:r>
            <a:r>
              <a:t>norepinephrine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Hormones ( Medull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Hormones ( Medulla)</a:t>
            </a:r>
          </a:p>
        </p:txBody>
      </p:sp>
      <p:sp>
        <p:nvSpPr>
          <p:cNvPr id="242" name="•Catecholamin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Catecholamines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Epinepherine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sz="3584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Norepinephrine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pinephr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Epinephrine</a:t>
            </a:r>
          </a:p>
        </p:txBody>
      </p:sp>
      <p:sp>
        <p:nvSpPr>
          <p:cNvPr id="245" name="•Prepares the body for “fright, fight, or  flight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Prepares the body for “fright, fight, or  flight”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Increased heart action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Vasoconstriction in most systemic arteries  and veins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Rate and depth of breathing increases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Force of muscular contraction is increased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NorEpinephr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NorEpinephrine</a:t>
            </a:r>
          </a:p>
        </p:txBody>
      </p:sp>
      <p:sp>
        <p:nvSpPr>
          <p:cNvPr id="248" name="•Increases blood pressur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Increases blood pressure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Stimulates respiration and gastrointestinal  contractions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Triggering release of glucose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Suppress neuroinflammation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Increases blood pressure by increasing  tension of muscles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A5A92243BF93-1.jpeg" descr="IMG_A5A92243BF93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6405" y="-301079"/>
            <a:ext cx="17844464" cy="15227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•Cells of both layers are grouped in cords  along capillari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Cells of both layers are grouped in cords  along capillaries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Dense CT capsule sends thin septa to the  interior of the gland – </a:t>
            </a:r>
            <a:r>
              <a:rPr b="1"/>
              <a:t>trabeculae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oc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Location</a:t>
            </a:r>
          </a:p>
        </p:txBody>
      </p:sp>
      <p:sp>
        <p:nvSpPr>
          <p:cNvPr id="162" name="Lie near the superior poles of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43840" indent="-243840" defTabSz="975335">
              <a:spcBef>
                <a:spcPts val="1800"/>
              </a:spcBef>
              <a:defRPr sz="1920"/>
            </a:pPr>
            <a:r>
              <a:rPr sz="4320"/>
              <a:t>Lie near the superior poles of</a:t>
            </a:r>
            <a:endParaRPr sz="432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algn="ctr" defTabSz="182880">
              <a:lnSpc>
                <a:spcPct val="100000"/>
              </a:lnSpc>
              <a:spcBef>
                <a:spcPts val="0"/>
              </a:spcBef>
              <a:buSzTx/>
              <a:buNone/>
              <a:defRPr b="1" sz="4320">
                <a:latin typeface="Arial"/>
                <a:ea typeface="Arial"/>
                <a:cs typeface="Arial"/>
                <a:sym typeface="Arial"/>
              </a:defRPr>
            </a:pPr>
            <a:r>
              <a:t>kidneys</a:t>
            </a:r>
            <a:endParaRPr b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4248504"/>
            <a:ext cx="9196119" cy="7488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Capsul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Capsule</a:t>
            </a:r>
          </a:p>
          <a:p>
            <a:pPr/>
            <a:r>
              <a:t>Cortex</a:t>
            </a:r>
          </a:p>
          <a:p>
            <a:pPr/>
            <a:r>
              <a:t>Medulla </a:t>
            </a:r>
          </a:p>
        </p:txBody>
      </p:sp>
      <p:pic>
        <p:nvPicPr>
          <p:cNvPr id="167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1642" t="0" r="11642" b="0"/>
          <a:stretch>
            <a:fillRect/>
          </a:stretch>
        </p:blipFill>
        <p:spPr>
          <a:xfrm>
            <a:off x="12567331" y="1263848"/>
            <a:ext cx="10493827" cy="10754644"/>
          </a:xfrm>
          <a:prstGeom prst="rect">
            <a:avLst/>
          </a:prstGeom>
        </p:spPr>
      </p:pic>
      <p:sp>
        <p:nvSpPr>
          <p:cNvPr id="16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bullet tex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1348" r="0" b="1348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drenal corte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Adrenal cortex </a:t>
            </a:r>
          </a:p>
        </p:txBody>
      </p:sp>
      <p:sp>
        <p:nvSpPr>
          <p:cNvPr id="174" name="•Cells contain numerous lipid drople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Cells contain numerous lipid droplets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•</a:t>
            </a:r>
            <a:r>
              <a:t>Spongyocytes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rPr b="0"/>
              <a:t>Cells that secrete </a:t>
            </a:r>
            <a:r>
              <a:t>glucocorticoids,  mineralocorticoids</a:t>
            </a:r>
            <a:r>
              <a:rPr b="0"/>
              <a:t>, and  </a:t>
            </a:r>
            <a:r>
              <a:t>gonadocorticoids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4266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•</a:t>
            </a:r>
            <a:r>
              <a:t>Has 3 concentric layers with fenestrated  capillaries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3 Concentric Lay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 Concentric Layers</a:t>
            </a:r>
          </a:p>
        </p:txBody>
      </p:sp>
      <p:sp>
        <p:nvSpPr>
          <p:cNvPr id="177" name="•Zona glomerulos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b="1" sz="4266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•</a:t>
            </a:r>
            <a:r>
              <a:t>Zona glomerulosa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Occupy 15% of the cortex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Immediately beneath the capsule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Columnar or pyramidal cells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200000"/>
              </a:lnSpc>
              <a:spcBef>
                <a:spcPts val="0"/>
              </a:spcBef>
              <a:buSzTx/>
              <a:buNone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sz="3072">
                <a:latin typeface="Wingdings"/>
                <a:ea typeface="Wingdings"/>
                <a:cs typeface="Wingdings"/>
                <a:sym typeface="Wingdings"/>
              </a:rPr>
              <a:t>Ø</a:t>
            </a:r>
            <a:r>
              <a:t>Arranged in closely packed, rounded, arched  cords, or small clumps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Subtitl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RED – Cells of  zona glomerulosa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2064" marR="652144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C00000"/>
                </a:solidFill>
              </a:rPr>
              <a:t>RED </a:t>
            </a:r>
            <a:r>
              <a:t>– Cells of  zona glomerulosa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marL="12064" marR="469265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733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001F5F"/>
                </a:solidFill>
              </a:rPr>
              <a:t>BLUE </a:t>
            </a:r>
            <a:r>
              <a:t>– sinusoidal  capillaries and  endothelial cells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81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8612" t="0" r="8612" b="0"/>
          <a:stretch>
            <a:fillRect/>
          </a:stretch>
        </p:blipFill>
        <p:spPr>
          <a:xfrm>
            <a:off x="12728986" y="1541383"/>
            <a:ext cx="10375266" cy="10633135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8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Line"/>
          <p:cNvSpPr/>
          <p:nvPr/>
        </p:nvSpPr>
        <p:spPr>
          <a:xfrm>
            <a:off x="16271460" y="2951899"/>
            <a:ext cx="1" cy="1932746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  <a:effectLst>
            <a:outerShdw sx="100000" sy="100000" kx="0" ky="0" algn="b" rotWithShape="0" blurRad="355600" dist="0" dir="0">
              <a:schemeClr val="accent5">
                <a:lumOff val="-29866"/>
                <a:alpha val="75000"/>
              </a:schemeClr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8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924424">
            <a:off x="20162223" y="5199352"/>
            <a:ext cx="1897652" cy="4055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